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80" r:id="rId3"/>
    <p:sldId id="281" r:id="rId4"/>
    <p:sldId id="325" r:id="rId5"/>
    <p:sldId id="410" r:id="rId6"/>
    <p:sldId id="285" r:id="rId7"/>
    <p:sldId id="411" r:id="rId8"/>
    <p:sldId id="546" r:id="rId9"/>
    <p:sldId id="580" r:id="rId10"/>
    <p:sldId id="287" r:id="rId11"/>
    <p:sldId id="581" r:id="rId12"/>
    <p:sldId id="288" r:id="rId13"/>
    <p:sldId id="582" r:id="rId14"/>
    <p:sldId id="289" r:id="rId15"/>
    <p:sldId id="583" r:id="rId16"/>
    <p:sldId id="290" r:id="rId17"/>
    <p:sldId id="584" r:id="rId18"/>
    <p:sldId id="292" r:id="rId19"/>
    <p:sldId id="293" r:id="rId20"/>
    <p:sldId id="294" r:id="rId21"/>
    <p:sldId id="295" r:id="rId22"/>
    <p:sldId id="547" r:id="rId23"/>
    <p:sldId id="598" r:id="rId24"/>
    <p:sldId id="599" r:id="rId25"/>
    <p:sldId id="296" r:id="rId26"/>
    <p:sldId id="297" r:id="rId27"/>
    <p:sldId id="298" r:id="rId28"/>
    <p:sldId id="299" r:id="rId29"/>
    <p:sldId id="300" r:id="rId30"/>
    <p:sldId id="302" r:id="rId31"/>
    <p:sldId id="303" r:id="rId32"/>
    <p:sldId id="304" r:id="rId33"/>
    <p:sldId id="305" r:id="rId34"/>
    <p:sldId id="615" r:id="rId35"/>
    <p:sldId id="311" r:id="rId36"/>
    <p:sldId id="590" r:id="rId37"/>
    <p:sldId id="616" r:id="rId38"/>
    <p:sldId id="358" r:id="rId39"/>
    <p:sldId id="359" r:id="rId40"/>
    <p:sldId id="574" r:id="rId41"/>
    <p:sldId id="317" r:id="rId42"/>
    <p:sldId id="617" r:id="rId43"/>
    <p:sldId id="606" r:id="rId44"/>
    <p:sldId id="618" r:id="rId45"/>
    <p:sldId id="600" r:id="rId46"/>
    <p:sldId id="619" r:id="rId47"/>
    <p:sldId id="603" r:id="rId48"/>
    <p:sldId id="621" r:id="rId49"/>
    <p:sldId id="608" r:id="rId50"/>
    <p:sldId id="620" r:id="rId51"/>
    <p:sldId id="601" r:id="rId52"/>
    <p:sldId id="585" r:id="rId53"/>
    <p:sldId id="602" r:id="rId54"/>
    <p:sldId id="609" r:id="rId55"/>
    <p:sldId id="610" r:id="rId56"/>
    <p:sldId id="377" r:id="rId57"/>
    <p:sldId id="604" r:id="rId58"/>
    <p:sldId id="623" r:id="rId59"/>
    <p:sldId id="622" r:id="rId60"/>
    <p:sldId id="607" r:id="rId61"/>
    <p:sldId id="373" r:id="rId62"/>
    <p:sldId id="378" r:id="rId63"/>
    <p:sldId id="380" r:id="rId64"/>
    <p:sldId id="383" r:id="rId65"/>
    <p:sldId id="337" r:id="rId66"/>
    <p:sldId id="338" r:id="rId67"/>
    <p:sldId id="614" r:id="rId68"/>
    <p:sldId id="27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CA"/>
    <a:srgbClr val="156178"/>
    <a:srgbClr val="4154AB"/>
    <a:srgbClr val="DABCF6"/>
    <a:srgbClr val="FC9816"/>
    <a:srgbClr val="C9CECB"/>
    <a:srgbClr val="0A552A"/>
    <a:srgbClr val="74ACDD"/>
    <a:srgbClr val="E13745"/>
    <a:srgbClr val="742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3"/>
    <p:restoredTop sz="90416"/>
  </p:normalViewPr>
  <p:slideViewPr>
    <p:cSldViewPr snapToGrid="0" snapToObjects="1">
      <p:cViewPr varScale="1">
        <p:scale>
          <a:sx n="85" d="100"/>
          <a:sy n="85" d="100"/>
        </p:scale>
        <p:origin x="5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dirty="0">
                <a:solidFill>
                  <a:srgbClr val="C2531A"/>
                </a:solidFill>
              </a:rPr>
              <a:t>STC Difference in Attribute Ownership vs. Competitors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498638685796448E-2"/>
          <c:y val="8.5226294322411564E-2"/>
          <c:w val="0.93728130476394422"/>
          <c:h val="0.57871478190729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STC Difference in Attribute Ownership vs. Competitors</c:v>
                </c:pt>
              </c:strCache>
            </c:strRef>
          </c:tx>
          <c:spPr>
            <a:solidFill>
              <a:srgbClr val="096B4A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Sheet1!$B$2:$B$14</c:f>
              <c:numCache>
                <c:formatCode>0.000</c:formatCode>
                <c:ptCount val="13"/>
                <c:pt idx="0">
                  <c:v>0.36899999999999999</c:v>
                </c:pt>
                <c:pt idx="1">
                  <c:v>0.29399999999999998</c:v>
                </c:pt>
                <c:pt idx="2">
                  <c:v>0.27700000000000002</c:v>
                </c:pt>
                <c:pt idx="3">
                  <c:v>0.245</c:v>
                </c:pt>
                <c:pt idx="4">
                  <c:v>0.23799999999999999</c:v>
                </c:pt>
                <c:pt idx="5">
                  <c:v>0.20899999999999999</c:v>
                </c:pt>
                <c:pt idx="6">
                  <c:v>0.16700000000000001</c:v>
                </c:pt>
                <c:pt idx="7">
                  <c:v>0.16300000000000001</c:v>
                </c:pt>
                <c:pt idx="8">
                  <c:v>0.16</c:v>
                </c:pt>
                <c:pt idx="9">
                  <c:v>0.152</c:v>
                </c:pt>
                <c:pt idx="10">
                  <c:v>0.128</c:v>
                </c:pt>
                <c:pt idx="11">
                  <c:v>9.9000000000000005E-2</c:v>
                </c:pt>
                <c:pt idx="12">
                  <c:v>9.6000000000000002E-2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3-214E-9F1D-60C308CA3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865040"/>
        <c:axId val="367516352"/>
      </c:barChart>
      <c:catAx>
        <c:axId val="3678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67516352"/>
        <c:crosses val="autoZero"/>
        <c:auto val="1"/>
        <c:lblAlgn val="ctr"/>
        <c:lblOffset val="100"/>
        <c:noMultiLvlLbl val="0"/>
      </c:catAx>
      <c:valAx>
        <c:axId val="36751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6786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dirty="0">
                <a:solidFill>
                  <a:srgbClr val="C2531A"/>
                </a:solidFill>
              </a:rPr>
              <a:t>STC Attribute Test – Ownership vs. Competitors by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17-24</c:v>
                </c:pt>
              </c:strCache>
            </c:strRef>
          </c:tx>
          <c:spPr>
            <a:solidFill>
              <a:srgbClr val="4154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0.48</c:v>
                </c:pt>
                <c:pt idx="1">
                  <c:v>0.25</c:v>
                </c:pt>
                <c:pt idx="2">
                  <c:v>0.21</c:v>
                </c:pt>
                <c:pt idx="3">
                  <c:v>0.23</c:v>
                </c:pt>
                <c:pt idx="4">
                  <c:v>0.35</c:v>
                </c:pt>
                <c:pt idx="5">
                  <c:v>0.17</c:v>
                </c:pt>
                <c:pt idx="6">
                  <c:v>0.25</c:v>
                </c:pt>
                <c:pt idx="7">
                  <c:v>0.24</c:v>
                </c:pt>
                <c:pt idx="8">
                  <c:v>0.16</c:v>
                </c:pt>
                <c:pt idx="9">
                  <c:v>0.2</c:v>
                </c:pt>
                <c:pt idx="10">
                  <c:v>0.15</c:v>
                </c:pt>
                <c:pt idx="11">
                  <c:v>0.17</c:v>
                </c:pt>
                <c:pt idx="1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4-5F4D-AE7E-9FF77BCA6F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rgbClr val="30B548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0.24</c:v>
                </c:pt>
                <c:pt idx="1">
                  <c:v>0.34</c:v>
                </c:pt>
                <c:pt idx="2">
                  <c:v>0.43</c:v>
                </c:pt>
                <c:pt idx="3">
                  <c:v>0.3</c:v>
                </c:pt>
                <c:pt idx="4">
                  <c:v>0.26</c:v>
                </c:pt>
                <c:pt idx="5">
                  <c:v>0.33</c:v>
                </c:pt>
                <c:pt idx="6">
                  <c:v>0.02</c:v>
                </c:pt>
                <c:pt idx="7">
                  <c:v>0.3</c:v>
                </c:pt>
                <c:pt idx="8">
                  <c:v>0.2</c:v>
                </c:pt>
                <c:pt idx="9">
                  <c:v>0.23</c:v>
                </c:pt>
                <c:pt idx="10">
                  <c:v>0.17</c:v>
                </c:pt>
                <c:pt idx="11">
                  <c:v>0.22</c:v>
                </c:pt>
                <c:pt idx="1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34-5F4D-AE7E-9FF77BCA6F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rgbClr val="D9CA9E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0.31</c:v>
                </c:pt>
                <c:pt idx="1">
                  <c:v>0.19</c:v>
                </c:pt>
                <c:pt idx="2">
                  <c:v>0.25</c:v>
                </c:pt>
                <c:pt idx="3">
                  <c:v>0.17</c:v>
                </c:pt>
                <c:pt idx="4">
                  <c:v>0.23</c:v>
                </c:pt>
                <c:pt idx="5">
                  <c:v>0.21</c:v>
                </c:pt>
                <c:pt idx="6">
                  <c:v>0.21</c:v>
                </c:pt>
                <c:pt idx="7">
                  <c:v>0.12</c:v>
                </c:pt>
                <c:pt idx="8">
                  <c:v>0.15</c:v>
                </c:pt>
                <c:pt idx="9">
                  <c:v>0.05</c:v>
                </c:pt>
                <c:pt idx="10">
                  <c:v>0.16</c:v>
                </c:pt>
                <c:pt idx="11">
                  <c:v>-7.0000000000000007E-2</c:v>
                </c:pt>
                <c:pt idx="1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4-5F4D-AE7E-9FF77BCA6F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rgbClr val="742D75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0.12</c:v>
                </c:pt>
                <c:pt idx="1">
                  <c:v>0.28999999999999998</c:v>
                </c:pt>
                <c:pt idx="2">
                  <c:v>0.2</c:v>
                </c:pt>
                <c:pt idx="3">
                  <c:v>0.23</c:v>
                </c:pt>
                <c:pt idx="4">
                  <c:v>0.15</c:v>
                </c:pt>
                <c:pt idx="5">
                  <c:v>0.19</c:v>
                </c:pt>
                <c:pt idx="6">
                  <c:v>0.05</c:v>
                </c:pt>
                <c:pt idx="7">
                  <c:v>0.01</c:v>
                </c:pt>
                <c:pt idx="8">
                  <c:v>0.01</c:v>
                </c:pt>
                <c:pt idx="9">
                  <c:v>0.17</c:v>
                </c:pt>
                <c:pt idx="10">
                  <c:v>-0.03</c:v>
                </c:pt>
                <c:pt idx="11">
                  <c:v>0.01</c:v>
                </c:pt>
                <c:pt idx="12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34-5F4D-AE7E-9FF77BCA6F7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rgbClr val="F7FA73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>
                  <c:v>0.7</c:v>
                </c:pt>
                <c:pt idx="1">
                  <c:v>0.65</c:v>
                </c:pt>
                <c:pt idx="2">
                  <c:v>0.53</c:v>
                </c:pt>
                <c:pt idx="3">
                  <c:v>0.53</c:v>
                </c:pt>
                <c:pt idx="4">
                  <c:v>0.47</c:v>
                </c:pt>
                <c:pt idx="5">
                  <c:v>0.28999999999999998</c:v>
                </c:pt>
                <c:pt idx="6">
                  <c:v>0.59</c:v>
                </c:pt>
                <c:pt idx="7">
                  <c:v>0.49</c:v>
                </c:pt>
                <c:pt idx="8">
                  <c:v>0.33</c:v>
                </c:pt>
                <c:pt idx="9">
                  <c:v>0.32</c:v>
                </c:pt>
                <c:pt idx="10">
                  <c:v>0.56000000000000005</c:v>
                </c:pt>
                <c:pt idx="11">
                  <c:v>0.53</c:v>
                </c:pt>
                <c:pt idx="1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34-5F4D-AE7E-9FF77BCA6F7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rgbClr val="E13745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Community-centered</c:v>
                </c:pt>
                <c:pt idx="1">
                  <c:v>Supportive</c:v>
                </c:pt>
                <c:pt idx="2">
                  <c:v>Opportunities</c:v>
                </c:pt>
                <c:pt idx="3">
                  <c:v>Improving</c:v>
                </c:pt>
                <c:pt idx="4">
                  <c:v>Starting Point</c:v>
                </c:pt>
                <c:pt idx="5">
                  <c:v>Welcoming</c:v>
                </c:pt>
                <c:pt idx="6">
                  <c:v>Student-focused</c:v>
                </c:pt>
                <c:pt idx="7">
                  <c:v>Redefining Expectations</c:v>
                </c:pt>
                <c:pt idx="8">
                  <c:v>Responsive</c:v>
                </c:pt>
                <c:pt idx="9">
                  <c:v>Collaborative</c:v>
                </c:pt>
                <c:pt idx="10">
                  <c:v>Partnerships</c:v>
                </c:pt>
                <c:pt idx="11">
                  <c:v>Liberating</c:v>
                </c:pt>
                <c:pt idx="12">
                  <c:v>Pioneering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>
                  <c:v>0.81</c:v>
                </c:pt>
                <c:pt idx="1">
                  <c:v>0.18</c:v>
                </c:pt>
                <c:pt idx="2">
                  <c:v>0.19</c:v>
                </c:pt>
                <c:pt idx="3">
                  <c:v>0.19</c:v>
                </c:pt>
                <c:pt idx="4">
                  <c:v>0.01</c:v>
                </c:pt>
                <c:pt idx="5">
                  <c:v>0.13</c:v>
                </c:pt>
                <c:pt idx="6">
                  <c:v>0.22</c:v>
                </c:pt>
                <c:pt idx="7">
                  <c:v>-0.27</c:v>
                </c:pt>
                <c:pt idx="8">
                  <c:v>0.59</c:v>
                </c:pt>
                <c:pt idx="9">
                  <c:v>-0.06</c:v>
                </c:pt>
                <c:pt idx="10">
                  <c:v>0.05</c:v>
                </c:pt>
                <c:pt idx="11">
                  <c:v>-0.06</c:v>
                </c:pt>
                <c:pt idx="12">
                  <c:v>-0.09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334-5F4D-AE7E-9FF77BCA6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096880"/>
        <c:axId val="429761952"/>
      </c:barChart>
      <c:catAx>
        <c:axId val="4290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29761952"/>
        <c:crosses val="autoZero"/>
        <c:auto val="1"/>
        <c:lblAlgn val="ctr"/>
        <c:lblOffset val="100"/>
        <c:noMultiLvlLbl val="0"/>
      </c:catAx>
      <c:valAx>
        <c:axId val="429761952"/>
        <c:scaling>
          <c:orientation val="minMax"/>
          <c:max val="1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2909688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811194844021833"/>
          <c:y val="0.14019462720259429"/>
          <c:w val="0.33108531834456212"/>
          <c:h val="6.5126811220738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spc="0" baseline="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C2531A"/>
                </a:solidFill>
                <a:effectLst/>
              </a:rPr>
              <a:t>STC Attribute Test – Ownership vs. Competitors – Difference by County</a:t>
            </a:r>
            <a:endParaRPr lang="en-US" dirty="0">
              <a:solidFill>
                <a:srgbClr val="C2531A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spc="0" baseline="0">
              <a:solidFill>
                <a:prstClr val="black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96382874015749E-2"/>
          <c:y val="0.13035936698084602"/>
          <c:w val="0.92628617125984247"/>
          <c:h val="0.61709789510962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Community-centered</c:v>
                </c:pt>
              </c:strCache>
            </c:strRef>
          </c:tx>
          <c:spPr>
            <a:solidFill>
              <a:srgbClr val="3D57B1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0.38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4-B847-9DC8-9E7618EDA4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Supportive</c:v>
                </c:pt>
              </c:strCache>
            </c:strRef>
          </c:tx>
          <c:spPr>
            <a:solidFill>
              <a:srgbClr val="2DBA47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4-B847-9DC8-9E7618EDA41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Opportunities</c:v>
                </c:pt>
              </c:strCache>
            </c:strRef>
          </c:tx>
          <c:spPr>
            <a:solidFill>
              <a:srgbClr val="D5CF97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0.27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E4-B847-9DC8-9E7618EDA41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Improving</c:v>
                </c:pt>
              </c:strCache>
            </c:strRef>
          </c:tx>
          <c:spPr>
            <a:solidFill>
              <a:srgbClr val="742D75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0.26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E4-B847-9DC8-9E7618EDA41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Starting Point</c:v>
                </c:pt>
              </c:strCache>
            </c:strRef>
          </c:tx>
          <c:spPr>
            <a:solidFill>
              <a:srgbClr val="F7FA73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0.26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E4-B847-9DC8-9E7618EDA41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Welcoming</c:v>
                </c:pt>
              </c:strCache>
            </c:strRef>
          </c:tx>
          <c:spPr>
            <a:solidFill>
              <a:srgbClr val="E13745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0.2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E4-B847-9DC8-9E7618EDA41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Redefining Expectations</c:v>
                </c:pt>
              </c:strCache>
            </c:strRef>
          </c:tx>
          <c:spPr>
            <a:solidFill>
              <a:srgbClr val="4DBECA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0.18</c:v>
                </c:pt>
                <c:pt idx="1">
                  <c:v>-0.27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E4-B847-9DC8-9E7618EDA41B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Student-focused</c:v>
                </c:pt>
              </c:strCache>
            </c:strRef>
          </c:tx>
          <c:spPr>
            <a:solidFill>
              <a:srgbClr val="C9CECB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0.17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E4-B847-9DC8-9E7618EDA41B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Responsive</c:v>
                </c:pt>
              </c:strCache>
            </c:strRef>
          </c:tx>
          <c:spPr>
            <a:solidFill>
              <a:srgbClr val="74ACDD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  <c:pt idx="0">
                  <c:v>0.16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E4-B847-9DC8-9E7618EDA41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Collaborative</c:v>
                </c:pt>
              </c:strCache>
            </c:strRef>
          </c:tx>
          <c:spPr>
            <a:solidFill>
              <a:srgbClr val="0A552A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  <c:pt idx="0">
                  <c:v>0.16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0E4-B847-9DC8-9E7618EDA41B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Partnerships</c:v>
                </c:pt>
              </c:strCache>
            </c:strRef>
          </c:tx>
          <c:spPr>
            <a:solidFill>
              <a:srgbClr val="FC981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Sheet1!$L$2:$L$3</c:f>
              <c:numCache>
                <c:formatCode>General</c:formatCode>
                <c:ptCount val="2"/>
                <c:pt idx="0">
                  <c:v>0.14000000000000001</c:v>
                </c:pt>
                <c:pt idx="1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E4-B847-9DC8-9E7618EDA41B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Liberating</c:v>
                </c:pt>
              </c:strCache>
            </c:strRef>
          </c:tx>
          <c:spPr>
            <a:solidFill>
              <a:srgbClr val="DABCF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Sheet1!$M$2:$M$3</c:f>
              <c:numCache>
                <c:formatCode>General</c:formatCode>
                <c:ptCount val="2"/>
                <c:pt idx="0">
                  <c:v>0.06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0E4-B847-9DC8-9E7618EDA41B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Pioneering</c:v>
                </c:pt>
              </c:strCache>
            </c:strRef>
          </c:tx>
          <c:spPr>
            <a:solidFill>
              <a:srgbClr val="156178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Hidalgo County</c:v>
                </c:pt>
                <c:pt idx="1">
                  <c:v>Starr County</c:v>
                </c:pt>
              </c:strCache>
            </c:strRef>
          </c:cat>
          <c:val>
            <c:numRef>
              <c:f>Sheet1!$N$2:$N$3</c:f>
              <c:numCache>
                <c:formatCode>General</c:formatCode>
                <c:ptCount val="2"/>
                <c:pt idx="0">
                  <c:v>0.06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0E4-B847-9DC8-9E7618EDA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594128"/>
        <c:axId val="432889248"/>
      </c:barChart>
      <c:catAx>
        <c:axId val="43259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889248"/>
        <c:crosses val="autoZero"/>
        <c:auto val="1"/>
        <c:lblAlgn val="ctr"/>
        <c:lblOffset val="100"/>
        <c:noMultiLvlLbl val="0"/>
      </c:catAx>
      <c:valAx>
        <c:axId val="432889248"/>
        <c:scaling>
          <c:orientation val="minMax"/>
          <c:max val="0.60000000000000009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5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151976122540843"/>
          <c:w val="0.99730214080746371"/>
          <c:h val="0.2244177396396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spc="0" baseline="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C2531A"/>
                </a:solidFill>
                <a:effectLst/>
              </a:rPr>
              <a:t>STC Attribute Test – Ownership vs. Competitors – Hidalgo County</a:t>
            </a:r>
            <a:endParaRPr lang="en-US" dirty="0">
              <a:solidFill>
                <a:srgbClr val="C2531A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spc="0" baseline="0">
              <a:solidFill>
                <a:prstClr val="black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96382874015749E-2"/>
          <c:y val="0.13035936698084602"/>
          <c:w val="0.92628617125984247"/>
          <c:h val="0.61709789510962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Community-centered</c:v>
                </c:pt>
              </c:strCache>
            </c:strRef>
          </c:tx>
          <c:spPr>
            <a:solidFill>
              <a:srgbClr val="3D57B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5-5043-AB7F-AA38F580D4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Supportive</c:v>
                </c:pt>
              </c:strCache>
            </c:strRef>
          </c:tx>
          <c:spPr>
            <a:solidFill>
              <a:srgbClr val="2DBA47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85-5043-AB7F-AA38F580D4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Opportunities</c:v>
                </c:pt>
              </c:strCache>
            </c:strRef>
          </c:tx>
          <c:spPr>
            <a:solidFill>
              <a:srgbClr val="D5CF97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85-5043-AB7F-AA38F580D4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Improving</c:v>
                </c:pt>
              </c:strCache>
            </c:strRef>
          </c:tx>
          <c:spPr>
            <a:solidFill>
              <a:srgbClr val="742D75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85-5043-AB7F-AA38F580D4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Starting Point</c:v>
                </c:pt>
              </c:strCache>
            </c:strRef>
          </c:tx>
          <c:spPr>
            <a:solidFill>
              <a:srgbClr val="F7FA73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85-5043-AB7F-AA38F580D4C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Welcoming</c:v>
                </c:pt>
              </c:strCache>
            </c:strRef>
          </c:tx>
          <c:spPr>
            <a:solidFill>
              <a:srgbClr val="E13745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85-5043-AB7F-AA38F580D4C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Redefining Expectations</c:v>
                </c:pt>
              </c:strCache>
            </c:strRef>
          </c:tx>
          <c:spPr>
            <a:solidFill>
              <a:srgbClr val="4DBECA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85-5043-AB7F-AA38F580D4C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Student-focused</c:v>
                </c:pt>
              </c:strCache>
            </c:strRef>
          </c:tx>
          <c:spPr>
            <a:solidFill>
              <a:srgbClr val="C9CECB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85-5043-AB7F-AA38F580D4C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Responsive</c:v>
                </c:pt>
              </c:strCache>
            </c:strRef>
          </c:tx>
          <c:spPr>
            <a:solidFill>
              <a:srgbClr val="74ACDD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85-5043-AB7F-AA38F580D4C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Collaborative</c:v>
                </c:pt>
              </c:strCache>
            </c:strRef>
          </c:tx>
          <c:spPr>
            <a:solidFill>
              <a:srgbClr val="0A552A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85-5043-AB7F-AA38F580D4C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Partnerships</c:v>
                </c:pt>
              </c:strCache>
            </c:strRef>
          </c:tx>
          <c:spPr>
            <a:solidFill>
              <a:srgbClr val="FC9816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85-5043-AB7F-AA38F580D4C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Liberating</c:v>
                </c:pt>
              </c:strCache>
            </c:strRef>
          </c:tx>
          <c:spPr>
            <a:solidFill>
              <a:srgbClr val="DABCF6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585-5043-AB7F-AA38F580D4C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Pioneering</c:v>
                </c:pt>
              </c:strCache>
            </c:strRef>
          </c:tx>
          <c:spPr>
            <a:solidFill>
              <a:srgbClr val="156178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Hidalgo County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85-5043-AB7F-AA38F580D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594128"/>
        <c:axId val="432889248"/>
      </c:barChart>
      <c:catAx>
        <c:axId val="43259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889248"/>
        <c:crosses val="autoZero"/>
        <c:auto val="1"/>
        <c:lblAlgn val="ctr"/>
        <c:lblOffset val="100"/>
        <c:noMultiLvlLbl val="0"/>
      </c:catAx>
      <c:valAx>
        <c:axId val="432889248"/>
        <c:scaling>
          <c:orientation val="minMax"/>
          <c:max val="0.60000000000000009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5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151976122540843"/>
          <c:w val="0.99730214080746371"/>
          <c:h val="0.2244177396396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spc="0" baseline="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C2531A"/>
                </a:solidFill>
                <a:effectLst/>
              </a:rPr>
              <a:t>STC Attribute Test – Ownership vs. Competitors – Starr County</a:t>
            </a:r>
            <a:endParaRPr lang="en-US" dirty="0">
              <a:solidFill>
                <a:srgbClr val="C2531A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spc="0" baseline="0">
              <a:solidFill>
                <a:prstClr val="black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96382874015749E-2"/>
          <c:y val="0.13035936698084602"/>
          <c:w val="0.92628617125984247"/>
          <c:h val="0.61709789510962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Opportunities</c:v>
                </c:pt>
              </c:strCache>
            </c:strRef>
          </c:tx>
          <c:spPr>
            <a:solidFill>
              <a:srgbClr val="D9CA9E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5-5043-AB7F-AA38F580D4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Improving</c:v>
                </c:pt>
              </c:strCache>
            </c:strRef>
          </c:tx>
          <c:spPr>
            <a:solidFill>
              <a:srgbClr val="742D75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85-5043-AB7F-AA38F580D4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Welcoming</c:v>
                </c:pt>
              </c:strCache>
            </c:strRef>
          </c:tx>
          <c:spPr>
            <a:solidFill>
              <a:srgbClr val="E13745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85-5043-AB7F-AA38F580D4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Liberating</c:v>
                </c:pt>
              </c:strCache>
            </c:strRef>
          </c:tx>
          <c:spPr>
            <a:solidFill>
              <a:srgbClr val="DABCF6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85-5043-AB7F-AA38F580D4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Starting Point</c:v>
                </c:pt>
              </c:strCache>
            </c:strRef>
          </c:tx>
          <c:spPr>
            <a:solidFill>
              <a:srgbClr val="F7FA73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85-5043-AB7F-AA38F580D4C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Supportive</c:v>
                </c:pt>
              </c:strCache>
            </c:strRef>
          </c:tx>
          <c:spPr>
            <a:solidFill>
              <a:srgbClr val="30B548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85-5043-AB7F-AA38F580D4C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Community-centered</c:v>
                </c:pt>
              </c:strCache>
            </c:strRef>
          </c:tx>
          <c:spPr>
            <a:solidFill>
              <a:srgbClr val="4154AB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85-5043-AB7F-AA38F580D4C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Pioneering</c:v>
                </c:pt>
              </c:strCache>
            </c:strRef>
          </c:tx>
          <c:spPr>
            <a:solidFill>
              <a:srgbClr val="156178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85-5043-AB7F-AA38F580D4C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Responsive</c:v>
                </c:pt>
              </c:strCache>
            </c:strRef>
          </c:tx>
          <c:spPr>
            <a:solidFill>
              <a:srgbClr val="74ACDD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85-5043-AB7F-AA38F580D4C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Collaborative</c:v>
                </c:pt>
              </c:strCache>
            </c:strRef>
          </c:tx>
          <c:spPr>
            <a:solidFill>
              <a:srgbClr val="0A552A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85-5043-AB7F-AA38F580D4C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Student-focused</c:v>
                </c:pt>
              </c:strCache>
            </c:strRef>
          </c:tx>
          <c:spPr>
            <a:solidFill>
              <a:srgbClr val="C9CECB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85-5043-AB7F-AA38F580D4C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Partnerships</c:v>
                </c:pt>
              </c:strCache>
            </c:strRef>
          </c:tx>
          <c:spPr>
            <a:solidFill>
              <a:srgbClr val="FC9816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585-5043-AB7F-AA38F580D4C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Redefining Expectations</c:v>
                </c:pt>
              </c:strCache>
            </c:strRef>
          </c:tx>
          <c:spPr>
            <a:solidFill>
              <a:srgbClr val="4DBECA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Starr County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-0.27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85-5043-AB7F-AA38F580D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594128"/>
        <c:axId val="432889248"/>
      </c:barChart>
      <c:catAx>
        <c:axId val="43259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889248"/>
        <c:crosses val="autoZero"/>
        <c:auto val="1"/>
        <c:lblAlgn val="ctr"/>
        <c:lblOffset val="100"/>
        <c:noMultiLvlLbl val="0"/>
      </c:catAx>
      <c:valAx>
        <c:axId val="432889248"/>
        <c:scaling>
          <c:orientation val="minMax"/>
          <c:max val="0.60000000000000009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325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151976122540843"/>
          <c:w val="0.99730214080746371"/>
          <c:h val="0.2244177396396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D8DC1E-B42A-294F-9AD4-F566EF1575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58809-AC96-0742-B6E0-DA0D6DC72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C772A-EAAF-A741-A702-681380A80D3D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39AFD-AF22-EB48-B893-3FAE45153A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A0672-7293-2149-BA24-B203920C92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D1753-7248-5241-BF43-40E56E14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6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BC93A-5DFA-384B-B3F4-5EECFDCC9967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0AD93-AD36-CB4A-B6C2-4E3086F4C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75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1295400" algn="l"/>
              </a:tabLst>
            </a:pPr>
            <a:endParaRPr kumimoji="0" lang="en-US" sz="800" b="1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Verdana"/>
              <a:ea typeface="ヒラギノ角ゴ ProN W3" charset="0"/>
              <a:cs typeface="Verdana"/>
              <a:sym typeface="Helvetica Neue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1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81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40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28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02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30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48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33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02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1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74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This graph shows the attribute ownership, or how much STC “owns" the attribute in relation to its competition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The higher the number, the more the concept was attributed to STC instead of its competition, meaning they “owned” it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Attributes were developed from the first round of focus groups and tested in the phone survey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58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This graph shows how the attribute ownership differs by age group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Each color bar relates to how a specific attribute (by color) was “owned” by STC in the opinions of the corresponding age group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Negative ownership scores indicate that for those attributes, STC’s competition owned the attribute more than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- Each attribute is rated different age groups differently, which may be used in fine-tuning messaging for specific audiences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49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Starr County has a much smaller population, so we had a much smaller population in the sample –6.8 percent of the surveyed population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36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66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96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63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78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5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19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6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81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32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70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46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56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05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80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68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27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819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0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18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7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90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34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770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515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23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743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92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40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9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193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423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131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A broad concept used to tell individual student and alum success stories, and to introduce focused pieces on individual aspects of STC (programs, people, student life, facilities/equipment, cultural events,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984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717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0AD93-AD36-CB4A-B6C2-4E3086F4C0D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8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9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4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1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6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ACDE3-BA8A-9C4B-AE11-B9C00A27A298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8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9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4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8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3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5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7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0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9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8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21F21-C1F8-9A45-918E-9A0DF295CAE4}" type="datetimeFigureOut">
              <a:rPr lang="en-US" smtClean="0"/>
              <a:t>1/29/19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6D6B-EC4C-FF46-8902-ACD30365E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0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WvGj0bNNtw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924" y="393097"/>
            <a:ext cx="10999566" cy="2387600"/>
          </a:xfrm>
        </p:spPr>
        <p:txBody>
          <a:bodyPr>
            <a:noAutofit/>
          </a:bodyPr>
          <a:lstStyle/>
          <a:p>
            <a:pPr algn="l"/>
            <a:r>
              <a:rPr lang="en-US" sz="6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South </a:t>
            </a:r>
            <a:r>
              <a:rPr lang="en-US" sz="6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Texas College</a:t>
            </a:r>
            <a:r>
              <a:rPr lang="en-US" sz="6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387" y="4081359"/>
            <a:ext cx="9741485" cy="837005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Mark </a:t>
            </a:r>
            <a:r>
              <a:rPr lang="en-US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Mastej</a:t>
            </a:r>
            <a:r>
              <a: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Alejandra Navarro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January 29, 2019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3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1724611" y="249104"/>
            <a:ext cx="10188450" cy="101153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ATTRIBUTE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DISCOVERY</a:t>
            </a:r>
          </a:p>
          <a:p>
            <a:pPr algn="r">
              <a:defRPr/>
            </a:pP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1:</a:t>
            </a: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 QUALITATIVE</a:t>
            </a:r>
            <a:endParaRPr lang="en-US" sz="32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79970"/>
              </p:ext>
            </p:extLst>
          </p:nvPr>
        </p:nvGraphicFramePr>
        <p:xfrm>
          <a:off x="1985868" y="1426317"/>
          <a:ext cx="8291743" cy="4429456"/>
        </p:xfrm>
        <a:graphic>
          <a:graphicData uri="http://schemas.openxmlformats.org/drawingml/2006/table">
            <a:tbl>
              <a:tblPr/>
              <a:tblGrid>
                <a:gridCol w="8291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Attribute Discovery Focus Groups (11) &amp; Interviews (5)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53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Business and Industry Professionals –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Palm View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Golf Course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Community Members and Student Ambassadors – Starr County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55666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Current Students – Pecan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Current Students – Mid-Valley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30979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Faculty and Staff – Pecan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73962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High School Counselors – Pecan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683463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High School Dual Credit Students – Jimmy Carter Early College High School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High School Dual Enrollment Students – Starr County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High School Students – Sharyland High School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270024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Parents – Hidalgo High School (Spanish)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91184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Parents – Pecan Campus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5 Interviews with Board Members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048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96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3646495" y="2885268"/>
            <a:ext cx="5298045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2: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QUANTITATIVE </a:t>
            </a:r>
          </a:p>
          <a:p>
            <a:pPr algn="ct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9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38059" y="244509"/>
            <a:ext cx="7555782" cy="11622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ATTRIBUTE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TESTING</a:t>
            </a:r>
            <a:b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</a:b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2: </a:t>
            </a: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QUANTITATIVE</a:t>
            </a:r>
            <a:endParaRPr lang="en-US" sz="3200" b="1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999944"/>
              </p:ext>
            </p:extLst>
          </p:nvPr>
        </p:nvGraphicFramePr>
        <p:xfrm>
          <a:off x="2743200" y="2667000"/>
          <a:ext cx="6705600" cy="138684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Attribute Test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53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500 Community Members via Phone Survey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Distributed Over South Texas College Area 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within Hidalgo and Starr Counties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22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1566274" y="3024889"/>
            <a:ext cx="9445842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3: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 STATEMENTS </a:t>
            </a:r>
          </a:p>
          <a:p>
            <a:pPr algn="ct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2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5848824" y="244509"/>
            <a:ext cx="6048530" cy="12024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BRAND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TESTING</a:t>
            </a:r>
            <a:b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</a:b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3: </a:t>
            </a:r>
            <a:r>
              <a:rPr lang="en-US" sz="3200" b="1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 STATEMENTS</a:t>
            </a:r>
            <a:endParaRPr lang="en-US" sz="32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207638"/>
              </p:ext>
            </p:extLst>
          </p:nvPr>
        </p:nvGraphicFramePr>
        <p:xfrm>
          <a:off x="2743200" y="2019193"/>
          <a:ext cx="6705600" cy="2946061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2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Brand Testing Focus Groups (6)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53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Continuing Ed Students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High School Students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Current Students 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Faculty &amp; Staff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 Community &amp; Business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 Neue" charset="0"/>
                        </a:rPr>
                        <a:t> PR &amp; Marketing Staff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45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042647" y="2992262"/>
            <a:ext cx="4507933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4: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CREATIVE</a:t>
            </a:r>
          </a:p>
          <a:p>
            <a:pPr algn="ct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2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39230" y="244510"/>
            <a:ext cx="7555782" cy="128284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INTEGRATE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FINDINGS</a:t>
            </a:r>
            <a:b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</a:b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4 </a:t>
            </a: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CREATIVE</a:t>
            </a:r>
            <a:endParaRPr lang="en-US" sz="32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6139" y="2329162"/>
            <a:ext cx="8905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Create a brand statement &amp; campaign slogan that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“rings true”</a:t>
            </a:r>
            <a:br>
              <a:rPr lang="en-US" sz="2200" dirty="0">
                <a:latin typeface="Helvetica" charset="0"/>
                <a:ea typeface="Helvetica" charset="0"/>
                <a:cs typeface="Helvetica" charset="0"/>
              </a:rPr>
            </a:b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Create a statement that targets both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beliefs (logical)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and </a:t>
            </a:r>
            <a:br>
              <a:rPr lang="en-US" sz="22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wants (emotional)</a:t>
            </a:r>
            <a:b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2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Create a statement that will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work with your diverse audiences</a:t>
            </a:r>
          </a:p>
          <a:p>
            <a:br>
              <a:rPr lang="en-US" sz="2200" dirty="0">
                <a:latin typeface="Helvetica" charset="0"/>
                <a:ea typeface="Helvetica" charset="0"/>
                <a:cs typeface="Helvetica" charset="0"/>
              </a:rPr>
            </a:b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2940335" y="2642320"/>
            <a:ext cx="6763302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400" dirty="0">
                <a:solidFill>
                  <a:srgbClr val="131C4E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THE PROCESS COMES TO LIFE FOR </a:t>
            </a:r>
            <a:r>
              <a:rPr lang="en-US" sz="3400" b="1" dirty="0">
                <a:solidFill>
                  <a:srgbClr val="131C4E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SOUTH TEXAS COLLEGE</a:t>
            </a:r>
          </a:p>
          <a:p>
            <a:pPr algn="ct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9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1170333" y="744020"/>
            <a:ext cx="11145902" cy="53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20000"/>
              </a:lnSpc>
              <a:buClr>
                <a:srgbClr val="000000"/>
              </a:buClr>
              <a:buSzPct val="125000"/>
            </a:pPr>
            <a:r>
              <a:rPr lang="en-US" sz="3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Themes and Ideas Discovered in Focus Groups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125000"/>
            </a:pPr>
            <a:endParaRPr lang="en-US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Building local economy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Positive impact on economic and social mobility of community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 sign of progress in the Rio Grande Valley (though UT-RGV owns the RGV identity)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Targeting the needs of the community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Empowering community residents with knowledge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Networks of people; Connections to jobs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Pioneer in Education in South Texas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Challenging and intentional curriculum to prepare for future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Access to free services to help them be successful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(including counseling, transportation, computer labs, library, tutoring)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Catalyst for change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STC helps students and families move forward</a:t>
            </a:r>
          </a:p>
          <a:p>
            <a:pPr marL="630182" lvl="1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Breaking barriers; creating a college-going culture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1314310" y="1290072"/>
            <a:ext cx="9073604" cy="76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20000"/>
              </a:lnSpc>
              <a:buClr>
                <a:srgbClr val="000000"/>
              </a:buClr>
              <a:buSzPct val="125000"/>
            </a:pPr>
            <a:r>
              <a:rPr lang="en-US" sz="3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Attributes Developed for Testing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125000"/>
            </a:pPr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l">
              <a:lnSpc>
                <a:spcPct val="120000"/>
              </a:lnSpc>
              <a:buClr>
                <a:srgbClr val="000000"/>
              </a:buClr>
              <a:buSzPct val="125000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F6725-41A9-B146-AB08-321ADFBFFB70}"/>
              </a:ext>
            </a:extLst>
          </p:cNvPr>
          <p:cNvSpPr/>
          <p:nvPr/>
        </p:nvSpPr>
        <p:spPr>
          <a:xfrm>
            <a:off x="1397437" y="2275040"/>
            <a:ext cx="4862286" cy="316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Collaborative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Community-centered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Improving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Liberating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Opportunities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Partnerships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Pioneering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FC1D-E791-0E46-8B4F-FE5274ABD15E}"/>
              </a:ext>
            </a:extLst>
          </p:cNvPr>
          <p:cNvSpPr txBox="1"/>
          <p:nvPr/>
        </p:nvSpPr>
        <p:spPr>
          <a:xfrm>
            <a:off x="5865613" y="2275040"/>
            <a:ext cx="4605428" cy="272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Redefining Expectations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Responsive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Starting Point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Student-focused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Supportive</a:t>
            </a:r>
          </a:p>
          <a:p>
            <a:pPr marL="1087382" lvl="2" indent="-444500">
              <a:lnSpc>
                <a:spcPct val="12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Welcoming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607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3254828" y="2883725"/>
            <a:ext cx="6031782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PART ONE: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564830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/>
          </p:cNvSpPr>
          <p:nvPr/>
        </p:nvSpPr>
        <p:spPr bwMode="auto">
          <a:xfrm>
            <a:off x="4356418" y="242809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ATTRIBUTES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9A9C4E-FD94-1745-8E33-4CDC36F7A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693433"/>
              </p:ext>
            </p:extLst>
          </p:nvPr>
        </p:nvGraphicFramePr>
        <p:xfrm>
          <a:off x="356840" y="916032"/>
          <a:ext cx="11441150" cy="5754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8254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5FEA605-8E1A-8A4D-9819-E6B9EAB8F1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737424"/>
              </p:ext>
            </p:extLst>
          </p:nvPr>
        </p:nvGraphicFramePr>
        <p:xfrm>
          <a:off x="367990" y="847493"/>
          <a:ext cx="11528986" cy="582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C9DDBE1-9028-5A4C-83F4-A543DFDE2D57}"/>
              </a:ext>
            </a:extLst>
          </p:cNvPr>
          <p:cNvSpPr>
            <a:spLocks/>
          </p:cNvSpPr>
          <p:nvPr/>
        </p:nvSpPr>
        <p:spPr bwMode="auto">
          <a:xfrm>
            <a:off x="4356418" y="242809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ATTRIBUTES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84606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DB78105-69F4-D444-B373-5FD0C0AE1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918470"/>
              </p:ext>
            </p:extLst>
          </p:nvPr>
        </p:nvGraphicFramePr>
        <p:xfrm>
          <a:off x="349761" y="1004809"/>
          <a:ext cx="1158474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A88474FB-8B31-244D-A8A3-B74B98F6BAF2}"/>
              </a:ext>
            </a:extLst>
          </p:cNvPr>
          <p:cNvSpPr>
            <a:spLocks/>
          </p:cNvSpPr>
          <p:nvPr/>
        </p:nvSpPr>
        <p:spPr bwMode="auto">
          <a:xfrm>
            <a:off x="4356418" y="242809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ATTRIBUTES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74530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88474FB-8B31-244D-A8A3-B74B98F6BAF2}"/>
              </a:ext>
            </a:extLst>
          </p:cNvPr>
          <p:cNvSpPr>
            <a:spLocks/>
          </p:cNvSpPr>
          <p:nvPr/>
        </p:nvSpPr>
        <p:spPr bwMode="auto">
          <a:xfrm>
            <a:off x="4356418" y="242809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ATTRIBUTES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RESULTS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C0D82A-71E1-734F-876F-5A17AD283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957882"/>
              </p:ext>
            </p:extLst>
          </p:nvPr>
        </p:nvGraphicFramePr>
        <p:xfrm>
          <a:off x="349761" y="1004809"/>
          <a:ext cx="1158474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604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88474FB-8B31-244D-A8A3-B74B98F6BAF2}"/>
              </a:ext>
            </a:extLst>
          </p:cNvPr>
          <p:cNvSpPr>
            <a:spLocks/>
          </p:cNvSpPr>
          <p:nvPr/>
        </p:nvSpPr>
        <p:spPr bwMode="auto">
          <a:xfrm>
            <a:off x="4356418" y="242809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ATTRIBUTES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RESULTS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C0D82A-71E1-734F-876F-5A17AD283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857850"/>
              </p:ext>
            </p:extLst>
          </p:nvPr>
        </p:nvGraphicFramePr>
        <p:xfrm>
          <a:off x="349761" y="1004809"/>
          <a:ext cx="1158474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7873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752869" y="248696"/>
            <a:ext cx="7149661" cy="51497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/>
                <a:ea typeface="Verdana" charset="0"/>
                <a:cs typeface="Helvetica"/>
                <a:sym typeface="Verdana" charset="0"/>
              </a:rPr>
              <a:t>ATTRIBUTE</a:t>
            </a:r>
            <a:r>
              <a:rPr lang="en-US" sz="3200" dirty="0">
                <a:solidFill>
                  <a:srgbClr val="242452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OWNERSHIP</a:t>
            </a:r>
          </a:p>
        </p:txBody>
      </p:sp>
      <p:sp>
        <p:nvSpPr>
          <p:cNvPr id="15" name="Rectangle 1"/>
          <p:cNvSpPr>
            <a:spLocks/>
          </p:cNvSpPr>
          <p:nvPr/>
        </p:nvSpPr>
        <p:spPr bwMode="auto">
          <a:xfrm>
            <a:off x="1282535" y="1539240"/>
            <a:ext cx="10330345" cy="28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0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Best-Tested Attributes “Owned” by South Texas College</a:t>
            </a:r>
            <a:br>
              <a:rPr lang="en-US" sz="3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36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Community-centered (0.369) 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Supportive (0.294)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Opportunities (0.277)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Improving (0.245)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Starting Point (0.238)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Welcoming (0.209)</a:t>
            </a:r>
          </a:p>
          <a:p>
            <a:pPr algn="l">
              <a:lnSpc>
                <a:spcPct val="140000"/>
              </a:lnSpc>
              <a:buClr>
                <a:srgbClr val="000000"/>
              </a:buClr>
              <a:buSzPct val="125000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469004" y="228600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ATTRIBUTE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OWNERSHIP</a:t>
            </a:r>
          </a:p>
        </p:txBody>
      </p:sp>
      <p:sp>
        <p:nvSpPr>
          <p:cNvPr id="15" name="Rectangle 1"/>
          <p:cNvSpPr>
            <a:spLocks/>
          </p:cNvSpPr>
          <p:nvPr/>
        </p:nvSpPr>
        <p:spPr bwMode="auto">
          <a:xfrm>
            <a:off x="1189146" y="3720860"/>
            <a:ext cx="10276247" cy="184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Little Differentiation with Competition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172982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Partnerships (0.128)</a:t>
            </a:r>
          </a:p>
          <a:p>
            <a:pPr marL="172982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Liberating (0.099)</a:t>
            </a:r>
          </a:p>
          <a:p>
            <a:pPr marL="172982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Pioneering (0.096)</a:t>
            </a:r>
          </a:p>
          <a:p>
            <a:pPr algn="l">
              <a:lnSpc>
                <a:spcPct val="140000"/>
              </a:lnSpc>
              <a:buClr>
                <a:srgbClr val="000000"/>
              </a:buClr>
              <a:buSzPct val="125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E9E46BC-963E-F44C-A488-F829009C1BB7}"/>
              </a:ext>
            </a:extLst>
          </p:cNvPr>
          <p:cNvSpPr>
            <a:spLocks/>
          </p:cNvSpPr>
          <p:nvPr/>
        </p:nvSpPr>
        <p:spPr bwMode="auto">
          <a:xfrm>
            <a:off x="1189146" y="990600"/>
            <a:ext cx="1083564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Ownership, But Not Strong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Student-focused (0.167)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Redefining Expectations (0.163)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Responsive (0.160)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Collaborative (0.152)</a:t>
            </a:r>
          </a:p>
        </p:txBody>
      </p:sp>
    </p:spTree>
    <p:extLst>
      <p:ext uri="{BB962C8B-B14F-4D97-AF65-F5344CB8AC3E}">
        <p14:creationId xmlns:p14="http://schemas.microsoft.com/office/powerpoint/2010/main" val="367771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7355392" y="248697"/>
            <a:ext cx="4516993" cy="5350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CORE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CONCEPTS</a:t>
            </a:r>
          </a:p>
        </p:txBody>
      </p:sp>
      <p:sp>
        <p:nvSpPr>
          <p:cNvPr id="15" name="Rectangle 1"/>
          <p:cNvSpPr>
            <a:spLocks/>
          </p:cNvSpPr>
          <p:nvPr/>
        </p:nvSpPr>
        <p:spPr bwMode="auto">
          <a:xfrm>
            <a:off x="1767672" y="2030463"/>
            <a:ext cx="7315200" cy="34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2530" y="1617403"/>
            <a:ext cx="9708049" cy="373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Well-Tested Attributes Become the Core Concepts and Are Building Blocks for Test Statements </a:t>
            </a:r>
          </a:p>
          <a:p>
            <a:endParaRPr lang="en-US" sz="24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901700" lvl="1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Community-Centered</a:t>
            </a:r>
          </a:p>
          <a:p>
            <a:pPr marL="901700" lvl="1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Opportunities in a Welcoming and Supportive Environment</a:t>
            </a:r>
          </a:p>
          <a:p>
            <a:pPr marL="901700" lvl="1" indent="-444500">
              <a:lnSpc>
                <a:spcPct val="140000"/>
              </a:lnSpc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Improving / STC is Growing with the Region</a:t>
            </a:r>
          </a:p>
          <a:p>
            <a:endParaRPr lang="en-US" sz="24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7033846" y="248697"/>
            <a:ext cx="4828492" cy="56521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STATEMENTS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BUILT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7CFD3-F9A2-C845-878D-78C23EA8F928}"/>
              </a:ext>
            </a:extLst>
          </p:cNvPr>
          <p:cNvSpPr txBox="1"/>
          <p:nvPr/>
        </p:nvSpPr>
        <p:spPr>
          <a:xfrm>
            <a:off x="1415691" y="1460658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2531A"/>
                </a:solidFill>
                <a:latin typeface="Helvetica" pitchFamily="2" charset="0"/>
              </a:rPr>
              <a:t>Test </a:t>
            </a:r>
            <a:r>
              <a:rPr lang="en-US" sz="2800" b="1" dirty="0">
                <a:solidFill>
                  <a:srgbClr val="C2531A"/>
                </a:solidFill>
                <a:latin typeface="Helvetica" pitchFamily="2" charset="0"/>
              </a:rPr>
              <a:t>Statements</a:t>
            </a:r>
            <a:r>
              <a:rPr lang="en-US" sz="2600" b="1" dirty="0">
                <a:solidFill>
                  <a:srgbClr val="C2531A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1D15C06-3BD1-D541-8ADE-2AEC93972CA5}"/>
              </a:ext>
            </a:extLst>
          </p:cNvPr>
          <p:cNvSpPr>
            <a:spLocks/>
          </p:cNvSpPr>
          <p:nvPr/>
        </p:nvSpPr>
        <p:spPr bwMode="auto">
          <a:xfrm>
            <a:off x="2057400" y="2286000"/>
            <a:ext cx="792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44500" indent="-444500" algn="l">
              <a:lnSpc>
                <a:spcPct val="140000"/>
              </a:lnSpc>
              <a:spcAft>
                <a:spcPts val="600"/>
              </a:spcAft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Test statements are simple</a:t>
            </a:r>
          </a:p>
          <a:p>
            <a:pPr marL="444500" indent="-444500" algn="l">
              <a:lnSpc>
                <a:spcPct val="140000"/>
              </a:lnSpc>
              <a:spcAft>
                <a:spcPts val="600"/>
              </a:spcAft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They are disposable</a:t>
            </a:r>
          </a:p>
          <a:p>
            <a:pPr marL="444500" indent="-444500" algn="l">
              <a:lnSpc>
                <a:spcPct val="140000"/>
              </a:lnSpc>
              <a:spcAft>
                <a:spcPts val="600"/>
              </a:spcAft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They test the emotional components of words</a:t>
            </a:r>
          </a:p>
          <a:p>
            <a:pPr marL="444500" indent="-444500" algn="l">
              <a:lnSpc>
                <a:spcPct val="140000"/>
              </a:lnSpc>
              <a:spcAft>
                <a:spcPts val="600"/>
              </a:spcAft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Meant to be imperfect</a:t>
            </a:r>
            <a:br>
              <a:rPr lang="en-US" sz="2400" dirty="0">
                <a:latin typeface="Helvetica" charset="0"/>
                <a:ea typeface="Helvetica" charset="0"/>
                <a:cs typeface="Helvetica" charset="0"/>
              </a:rPr>
            </a:b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/>
          </p:cNvSpPr>
          <p:nvPr/>
        </p:nvSpPr>
        <p:spPr bwMode="auto">
          <a:xfrm>
            <a:off x="4306556" y="249195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STATEMENTS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ABE544C-1014-7D47-B86D-0C65D6B61956}"/>
              </a:ext>
            </a:extLst>
          </p:cNvPr>
          <p:cNvSpPr>
            <a:spLocks/>
          </p:cNvSpPr>
          <p:nvPr/>
        </p:nvSpPr>
        <p:spPr bwMode="auto">
          <a:xfrm>
            <a:off x="8225566" y="2586127"/>
            <a:ext cx="3714900" cy="391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Improving / STC is Growing with the Region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Empowering Growth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Expects More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Involved Beyond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Stepping Up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40000"/>
              </a:lnSpc>
              <a:buClr>
                <a:srgbClr val="000000"/>
              </a:buClr>
              <a:buSzPct val="125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0726427-A0D3-474D-ADB6-CA2817235500}"/>
              </a:ext>
            </a:extLst>
          </p:cNvPr>
          <p:cNvSpPr>
            <a:spLocks/>
          </p:cNvSpPr>
          <p:nvPr/>
        </p:nvSpPr>
        <p:spPr bwMode="auto">
          <a:xfrm>
            <a:off x="3693111" y="1230293"/>
            <a:ext cx="4532455" cy="366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lvl="1" algn="ctr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Opportunities in a Welcoming and Supportive Environment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Experience Opportunities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Here for You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Promise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We’re Family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40000"/>
              </a:lnSpc>
              <a:buClr>
                <a:srgbClr val="000000"/>
              </a:buClr>
              <a:buSzPct val="125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3A2BB-52E6-7447-9612-E4C819568154}"/>
              </a:ext>
            </a:extLst>
          </p:cNvPr>
          <p:cNvSpPr txBox="1"/>
          <p:nvPr/>
        </p:nvSpPr>
        <p:spPr>
          <a:xfrm>
            <a:off x="265236" y="2579101"/>
            <a:ext cx="3707674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Community-</a:t>
            </a:r>
          </a:p>
          <a:p>
            <a:pPr marL="0" lvl="1" algn="ctr">
              <a:lnSpc>
                <a:spcPct val="140000"/>
              </a:lnSpc>
              <a:buClr>
                <a:srgbClr val="000000"/>
              </a:buClr>
              <a:buSzPct val="125000"/>
            </a:pPr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Centered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College Community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South Texas Proud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STC Guaranteed</a:t>
            </a:r>
          </a:p>
          <a:p>
            <a:pPr marL="342900" indent="-342900" algn="ctr">
              <a:lnSpc>
                <a:spcPct val="14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Together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60546" y="251332"/>
            <a:ext cx="7555782" cy="609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BRAND: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WHAT IT IS NOT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2986643" y="2043546"/>
            <a:ext cx="7792246" cy="30575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It is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NOT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 a new “theme” or tagline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It is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NOT</a:t>
            </a:r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disposable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It is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NOT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 shifting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It is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NOT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 “The Emperor’s New Clothes”</a:t>
            </a:r>
          </a:p>
          <a:p>
            <a:pPr algn="l"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/>
          </p:cNvSpPr>
          <p:nvPr/>
        </p:nvSpPr>
        <p:spPr bwMode="auto">
          <a:xfrm>
            <a:off x="4331418" y="244205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TESTED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STATEMENTS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72087"/>
              </p:ext>
            </p:extLst>
          </p:nvPr>
        </p:nvGraphicFramePr>
        <p:xfrm>
          <a:off x="1622351" y="893390"/>
          <a:ext cx="9113855" cy="5070330"/>
        </p:xfrm>
        <a:graphic>
          <a:graphicData uri="http://schemas.openxmlformats.org/drawingml/2006/table">
            <a:tbl>
              <a:tblPr/>
              <a:tblGrid>
                <a:gridCol w="1504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3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STC Brand Test Part 1 Ranking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Chosen Brand Concepts By Overall Audience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Overall Rank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Statement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Mean</a:t>
                      </a:r>
                      <a:r>
                        <a:rPr lang="en-US" sz="1600" b="0" i="0" u="none" strike="noStrike" baseline="0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Rating </a:t>
                      </a:r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1-6 scale</a:t>
                      </a:r>
                      <a:b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</a:br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(&gt;3.500 = positive)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1st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Empowering Growth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5.073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Experience Opportunities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4.992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3rd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Here for You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4.967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4th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South Texas Proud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4.953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5th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We’re Family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Helvetica"/>
                        </a:rPr>
                        <a:t>4.716</a:t>
                      </a:r>
                      <a:endParaRPr lang="hr-HR" sz="1200" b="0" i="0" u="none" strike="noStrike" dirty="0">
                        <a:effectLst/>
                        <a:latin typeface="Helvetica"/>
                        <a:ea typeface="Helvetica" charset="0"/>
                        <a:cs typeface="Helvetic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 College Community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Helvetica"/>
                        </a:rPr>
                        <a:t>4.562</a:t>
                      </a:r>
                      <a:endParaRPr kumimoji="0" lang="hr-H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ea typeface="Helvetica" charset="0"/>
                        <a:cs typeface="Helvetic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7th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Together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Helvetica"/>
                        </a:rPr>
                        <a:t>4.496</a:t>
                      </a:r>
                      <a:endParaRPr lang="hr-HR" sz="1600" b="0" i="0" u="none" strike="noStrike" dirty="0">
                        <a:effectLst/>
                        <a:latin typeface="Helvetica"/>
                        <a:ea typeface="Helvetica" charset="0"/>
                        <a:cs typeface="Helvetic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8th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Promise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4.266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Involved Beyond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4.203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10th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STC Guaranteed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3.976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11th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Stepping Up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3.877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12th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Expects</a:t>
                      </a:r>
                      <a:r>
                        <a:rPr lang="en-US" sz="1600" b="1" i="0" u="none" strike="noStrike" baseline="0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More</a:t>
                      </a:r>
                      <a:endParaRPr lang="en-US" sz="1600" b="1" i="0" u="none" strike="noStrike" dirty="0"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3.662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16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1752601" y="1912201"/>
            <a:ext cx="9037320" cy="38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Empowering Growth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Experience Opportunities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Here for You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South Texas Proud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We’re Family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A College Community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Together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241400" y="248696"/>
            <a:ext cx="7662127" cy="9972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HIGHEST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RATED</a:t>
            </a:r>
          </a:p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TEST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STATEMENTS</a:t>
            </a:r>
          </a:p>
        </p:txBody>
      </p:sp>
    </p:spTree>
    <p:extLst>
      <p:ext uri="{BB962C8B-B14F-4D97-AF65-F5344CB8AC3E}">
        <p14:creationId xmlns:p14="http://schemas.microsoft.com/office/powerpoint/2010/main" val="277411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52013" y="243577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POWER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WORDS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639750" y="947371"/>
            <a:ext cx="1934000" cy="4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Accessible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Advantage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Augment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Benefit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Beyond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Caring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Careers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Challenging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Choice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Connection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Collaboration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Comfortable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7210145" y="947371"/>
            <a:ext cx="1943115" cy="4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One-on-one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Opportunities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Options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Partnerships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Pathway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Personal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Practical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Prepared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Promise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Prosper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Quality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Resource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FFEED83-5556-A446-9D8D-D9802FF34DAF}"/>
              </a:ext>
            </a:extLst>
          </p:cNvPr>
          <p:cNvSpPr>
            <a:spLocks/>
          </p:cNvSpPr>
          <p:nvPr/>
        </p:nvSpPr>
        <p:spPr bwMode="auto">
          <a:xfrm>
            <a:off x="5008794" y="947371"/>
            <a:ext cx="1950829" cy="4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Friendly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Future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Growth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Hands-on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Helpful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Hospitality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Inclusive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Integrated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Inviting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Involved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More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Motivating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28B8B7-552F-BC44-86D1-C76025D8400A}"/>
              </a:ext>
            </a:extLst>
          </p:cNvPr>
          <p:cNvSpPr>
            <a:spLocks/>
          </p:cNvSpPr>
          <p:nvPr/>
        </p:nvSpPr>
        <p:spPr bwMode="auto">
          <a:xfrm>
            <a:off x="9403781" y="947371"/>
            <a:ext cx="2504014" cy="4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Respectful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Responsive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Sharing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Solid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Stepping Up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Succeed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Supportive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Together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Underestimated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Understanding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Welcoming</a:t>
            </a:r>
            <a:endParaRPr lang="en-US" sz="2000" dirty="0">
              <a:latin typeface="Helvetica" charset="0"/>
              <a:ea typeface="Helvetica" charset="0"/>
              <a:cs typeface="Helvetica" charset="0"/>
              <a:sym typeface="Wingdings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E66898E-7280-D849-9C06-034141979710}"/>
              </a:ext>
            </a:extLst>
          </p:cNvPr>
          <p:cNvSpPr>
            <a:spLocks/>
          </p:cNvSpPr>
          <p:nvPr/>
        </p:nvSpPr>
        <p:spPr bwMode="auto">
          <a:xfrm>
            <a:off x="2824272" y="947371"/>
            <a:ext cx="1934000" cy="4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Community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Connection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Convenient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Customized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Elevated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Empowering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Engaging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Enjoyable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Expanding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Family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Flexible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6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6825" y="1172688"/>
            <a:ext cx="3581400" cy="2545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Collaborative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Community-centered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Improving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Liberating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Opportunities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Partnerships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6825" y="62830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Focus Groups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1290" y="1519315"/>
            <a:ext cx="272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Survey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1290" y="1980980"/>
            <a:ext cx="2724539" cy="2545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Community-centered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Improving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Opportunities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Starting Point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Supportive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Welcoming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4384263" y="245075"/>
            <a:ext cx="7555782" cy="6140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BRAND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PROVENANCE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8D5A18-9D29-8A40-A39F-FB2832B2D994}"/>
              </a:ext>
            </a:extLst>
          </p:cNvPr>
          <p:cNvSpPr/>
          <p:nvPr/>
        </p:nvSpPr>
        <p:spPr>
          <a:xfrm>
            <a:off x="966825" y="3717872"/>
            <a:ext cx="6096000" cy="2822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0" indent="-444500"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Pioneering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Redefining Expectations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Responsive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Starting Point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Student-focused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Supportive</a:t>
            </a:r>
          </a:p>
          <a:p>
            <a:pPr marL="444500" indent="-444500">
              <a:lnSpc>
                <a:spcPct val="150000"/>
              </a:lnSpc>
              <a:buClr>
                <a:srgbClr val="000000"/>
              </a:buClr>
              <a:buSzPct val="125000"/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Welcoming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541A2-5ECE-D54D-AE11-A06184ADB184}"/>
              </a:ext>
            </a:extLst>
          </p:cNvPr>
          <p:cNvSpPr txBox="1"/>
          <p:nvPr/>
        </p:nvSpPr>
        <p:spPr>
          <a:xfrm>
            <a:off x="7933025" y="2113583"/>
            <a:ext cx="246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Brand Test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DF6AA-0783-E742-A82C-CA79C11DFD35}"/>
              </a:ext>
            </a:extLst>
          </p:cNvPr>
          <p:cNvSpPr/>
          <p:nvPr/>
        </p:nvSpPr>
        <p:spPr>
          <a:xfrm>
            <a:off x="7933025" y="2575248"/>
            <a:ext cx="3267269" cy="2545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Community-Centered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Improving/STC Growing in the Region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Opportunities in a Supportive and Welcoming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2318757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7534" y="1565478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TIER 1</a:t>
            </a:r>
          </a:p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Personal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534" y="3669068"/>
            <a:ext cx="272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TIER 2</a:t>
            </a:r>
          </a:p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Societal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9693" y="1565481"/>
            <a:ext cx="8138298" cy="5038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Potential Students — Your Entrance to Job or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Transfer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Families — Education within Research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Faculty and Staff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Communities — Focused on Community Needs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Business and Industry — Responsive to Training Needs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Leadership — An Engine for Growth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Regional — A Resource for Change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4384263" y="245075"/>
            <a:ext cx="7555782" cy="6140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THE AUDIENCES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541A2-5ECE-D54D-AE11-A06184ADB184}"/>
              </a:ext>
            </a:extLst>
          </p:cNvPr>
          <p:cNvSpPr txBox="1"/>
          <p:nvPr/>
        </p:nvSpPr>
        <p:spPr>
          <a:xfrm>
            <a:off x="817534" y="4964846"/>
            <a:ext cx="265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TIER 3</a:t>
            </a:r>
          </a:p>
          <a:p>
            <a:r>
              <a:rPr lang="en-US" sz="24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Governmental</a:t>
            </a:r>
          </a:p>
        </p:txBody>
      </p:sp>
    </p:spTree>
    <p:extLst>
      <p:ext uri="{BB962C8B-B14F-4D97-AF65-F5344CB8AC3E}">
        <p14:creationId xmlns:p14="http://schemas.microsoft.com/office/powerpoint/2010/main" val="54703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46202" y="3010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10145" y="1256000"/>
            <a:ext cx="885949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Top Attribute “Areas”</a:t>
            </a:r>
            <a:br>
              <a:rPr lang="en-US" sz="3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32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Community-Centered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– Creating a new standard, serving all facets of the community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Opportunities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– Student success, student involvement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Supportive </a:t>
            </a:r>
            <a:r>
              <a:rPr lang="mr-IN" sz="2400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Welcoming, with many layers of services to help students and families succeed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2F9DE1-74C1-1548-A6A4-A4EF9448051C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33078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46202" y="3010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9157" y="1402080"/>
            <a:ext cx="88261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South Texas College is…</a:t>
            </a:r>
          </a:p>
          <a:p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An outstanding – and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constantly improving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– destination for career education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 warm and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welcoming college community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 place that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connects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businesses with tech-savvy talent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 source of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unprecedented opportunities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Above all, South Texas College represents a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unique and empowering experience</a:t>
            </a:r>
            <a:br>
              <a:rPr lang="en-US" sz="22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pPr algn="r"/>
            <a:r>
              <a:rPr lang="en-US" sz="2600" b="1" dirty="0">
                <a:solidFill>
                  <a:srgbClr val="1B1C4C"/>
                </a:solidFill>
                <a:latin typeface="Helvetica" charset="0"/>
                <a:ea typeface="Helvetica" charset="0"/>
                <a:cs typeface="Helvetica" charset="0"/>
              </a:rPr>
              <a:t>To experience STC… is to Experience Exceptional.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5A2E5B-C93F-8A47-8294-C0D888D1AD16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25339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77192AF-EEFA-4D4A-B343-767BA7FCD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3" t="41464" r="5377" b="44617"/>
          <a:stretch/>
        </p:blipFill>
        <p:spPr>
          <a:xfrm>
            <a:off x="858885" y="2309376"/>
            <a:ext cx="10731806" cy="22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0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46202" y="3010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6192" y="1456054"/>
            <a:ext cx="88261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Experience Exceptional</a:t>
            </a:r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. 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“Experience” is an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intriguing, versatile concept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with broad relevance to overall college attendance, as well as the individual endeavors, events, practices and struggles of a college student. </a:t>
            </a: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It represents the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“action” half of the wordmark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, while providing an engine for dynamic messaging. 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Meanwhile, “Exceptional” combines the attributes of “originality” and “excellence” in an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elegant, versatile word that pairs well with experience.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145C7-4D6A-5443-94ED-B1B70A51FBA5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2591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46202" y="3010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46317" y="1579165"/>
            <a:ext cx="89739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Why It Works</a:t>
            </a: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Together,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Experience Exceptional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forms a strong, “built-in call-to-action” wordmark </a:t>
            </a: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It builds on the idea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that STC is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more akin to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a community of higher learning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than a continuation of high school. </a:t>
            </a: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Substituting the acronym “STC” in the wordmark — “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Experience STC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” — makes it a </a:t>
            </a: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dynamic call to action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B52E7-A4B1-064B-936E-9C37E43577DC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32088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/>
        </p:nvSpPr>
        <p:spPr bwMode="auto">
          <a:xfrm>
            <a:off x="2149433" y="1952502"/>
            <a:ext cx="8633362" cy="320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The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“best self”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of South Texas College</a:t>
            </a:r>
          </a:p>
          <a:p>
            <a:pPr algn="l"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The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perception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 of South Texas College and its programs in the minds of the public</a:t>
            </a:r>
          </a:p>
          <a:p>
            <a:pPr algn="l">
              <a:defRPr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Verdana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It is the link between how South Texas College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</a:b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is perceived now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Verdana" charset="0"/>
              </a:rPr>
              <a:t>… and how you want to be 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perceived in the future</a:t>
            </a:r>
          </a:p>
          <a:p>
            <a:pPr algn="l">
              <a:defRPr/>
            </a:pPr>
            <a:endParaRPr lang="en-US" sz="2200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4397805" y="247379"/>
            <a:ext cx="7555782" cy="609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BRAND: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WHAT IT IS</a:t>
            </a:r>
          </a:p>
        </p:txBody>
      </p:sp>
    </p:spTree>
    <p:extLst>
      <p:ext uri="{BB962C8B-B14F-4D97-AF65-F5344CB8AC3E}">
        <p14:creationId xmlns:p14="http://schemas.microsoft.com/office/powerpoint/2010/main" val="28442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46202" y="3010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72745" y="1579165"/>
            <a:ext cx="8826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Why It Works</a:t>
            </a:r>
          </a:p>
          <a:p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200" dirty="0">
                <a:latin typeface="Helvetica" pitchFamily="2" charset="0"/>
              </a:rPr>
              <a:t>In </a:t>
            </a:r>
            <a:r>
              <a:rPr lang="en-US" sz="2200" b="1" dirty="0">
                <a:latin typeface="Helvetica" pitchFamily="2" charset="0"/>
              </a:rPr>
              <a:t>Spanish</a:t>
            </a:r>
            <a:r>
              <a:rPr lang="en-US" sz="2200" dirty="0">
                <a:latin typeface="Helvetica" pitchFamily="2" charset="0"/>
              </a:rPr>
              <a:t>, the analogous phrase “</a:t>
            </a:r>
            <a:r>
              <a:rPr lang="en-US" sz="2200" b="1" dirty="0">
                <a:latin typeface="Helvetica" pitchFamily="2" charset="0"/>
              </a:rPr>
              <a:t>Una</a:t>
            </a:r>
            <a:r>
              <a:rPr lang="en-US" sz="2200" dirty="0">
                <a:latin typeface="Helvetica" pitchFamily="2" charset="0"/>
              </a:rPr>
              <a:t> </a:t>
            </a:r>
            <a:r>
              <a:rPr lang="en-US" sz="2200" b="1" dirty="0" err="1">
                <a:latin typeface="Helvetica" pitchFamily="2" charset="0"/>
              </a:rPr>
              <a:t>Experiencia</a:t>
            </a:r>
            <a:r>
              <a:rPr lang="en-US" sz="2200" b="1" dirty="0">
                <a:latin typeface="Helvetica" pitchFamily="2" charset="0"/>
              </a:rPr>
              <a:t> </a:t>
            </a:r>
            <a:r>
              <a:rPr lang="en-US" sz="2200" b="1" dirty="0" err="1">
                <a:latin typeface="Helvetica" pitchFamily="2" charset="0"/>
              </a:rPr>
              <a:t>Excepcional</a:t>
            </a:r>
            <a:r>
              <a:rPr lang="en-US" sz="2200" dirty="0">
                <a:latin typeface="Helvetica" pitchFamily="2" charset="0"/>
              </a:rPr>
              <a:t>” forms an elegant wordmark, should the college choose to translate. The word mark is similar enough in Spanish that it can also be left in English and understood. </a:t>
            </a:r>
            <a:br>
              <a:rPr lang="en-US" sz="2400" dirty="0"/>
            </a:b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 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5DCACF-BABA-964C-B13A-FC1C553DC1C3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3313445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1767918" y="1415019"/>
            <a:ext cx="9387761" cy="4267200"/>
          </a:xfrm>
          <a:prstGeom prst="rect">
            <a:avLst/>
          </a:prstGeom>
          <a:noFill/>
          <a:ln>
            <a:noFill/>
          </a:ln>
          <a:extLst/>
        </p:spPr>
        <p:txBody>
          <a:bodyPr lIns="38100" tIns="38100" rIns="38100" bIns="38100"/>
          <a:lstStyle/>
          <a:p>
            <a:pPr>
              <a:buClr>
                <a:srgbClr val="606060"/>
              </a:buClr>
              <a:buSzPct val="100000"/>
            </a:pP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Finally….</a:t>
            </a:r>
          </a:p>
          <a:p>
            <a:pPr>
              <a:buClr>
                <a:srgbClr val="606060"/>
              </a:buClr>
              <a:buSzPct val="100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No one else has it</a:t>
            </a:r>
          </a:p>
          <a:p>
            <a:pPr algn="l">
              <a:buClr>
                <a:srgbClr val="606060"/>
              </a:buClr>
              <a:buSzPct val="100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It is simple</a:t>
            </a: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It encompasses STC’s unique attributes</a:t>
            </a: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It’s infinitely flexible</a:t>
            </a:r>
          </a:p>
          <a:p>
            <a:pPr marL="266700" indent="-266700">
              <a:buClr>
                <a:srgbClr val="606060"/>
              </a:buClr>
              <a:buSzPct val="100000"/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buClr>
                <a:srgbClr val="606060"/>
              </a:buClr>
              <a:buSzPct val="100000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829425-14B0-7E43-AB51-B0EB54AD9EFF}"/>
              </a:ext>
            </a:extLst>
          </p:cNvPr>
          <p:cNvSpPr>
            <a:spLocks/>
          </p:cNvSpPr>
          <p:nvPr/>
        </p:nvSpPr>
        <p:spPr bwMode="auto">
          <a:xfrm>
            <a:off x="5142016" y="246017"/>
            <a:ext cx="6704914" cy="755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SOUTH TEXAS COLLEGE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1387377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4010" y="1649681"/>
            <a:ext cx="8687323" cy="298542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_______”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Futures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Graduates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261FE-4742-8A4C-A9E4-E18BC9825755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855390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82437" y="637400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PROSPECTS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7C949-9334-3F4B-B4B9-842ECE9B7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6" b="13157"/>
          <a:stretch/>
        </p:blipFill>
        <p:spPr>
          <a:xfrm>
            <a:off x="1575515" y="1049457"/>
            <a:ext cx="9118243" cy="475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BC0DE9-F95D-474E-9320-06EC08DEE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2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82437" y="637400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PROSPECTS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7C949-9334-3F4B-B4B9-842ECE9B7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6" b="13157"/>
          <a:stretch/>
        </p:blipFill>
        <p:spPr>
          <a:xfrm>
            <a:off x="1575515" y="1049457"/>
            <a:ext cx="9118243" cy="47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1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82437" y="637400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PROSPECTS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E71F0-CE5F-5648-A195-68E0ACCDA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42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82437" y="637400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PROSPECTS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9233C-1AE8-E74E-9BCE-944924599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04" b="10470"/>
          <a:stretch/>
        </p:blipFill>
        <p:spPr>
          <a:xfrm>
            <a:off x="1584102" y="1055245"/>
            <a:ext cx="9234152" cy="49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7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3E961-4C6D-B845-B8D8-21038F06D93E}"/>
              </a:ext>
            </a:extLst>
          </p:cNvPr>
          <p:cNvSpPr txBox="1"/>
          <p:nvPr/>
        </p:nvSpPr>
        <p:spPr>
          <a:xfrm>
            <a:off x="1482437" y="629529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EMPLOYERS (Business &amp; Industry)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D66C1-A386-8B40-B7C4-ACA34B582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110393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74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3E961-4C6D-B845-B8D8-21038F06D93E}"/>
              </a:ext>
            </a:extLst>
          </p:cNvPr>
          <p:cNvSpPr txBox="1"/>
          <p:nvPr/>
        </p:nvSpPr>
        <p:spPr>
          <a:xfrm>
            <a:off x="1482437" y="629529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EMPLOYERS (Business &amp; Industry)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383CD-E6DE-4944-B794-6DA9B2B9A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6" b="10895"/>
          <a:stretch/>
        </p:blipFill>
        <p:spPr>
          <a:xfrm>
            <a:off x="1665574" y="1004552"/>
            <a:ext cx="9141397" cy="48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3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020C4-3630-F748-AE0F-F95218165B5B}"/>
              </a:ext>
            </a:extLst>
          </p:cNvPr>
          <p:cNvSpPr txBox="1"/>
          <p:nvPr/>
        </p:nvSpPr>
        <p:spPr>
          <a:xfrm>
            <a:off x="1482437" y="629529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EMPLOYERS (Business &amp; Industry)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19950-771A-8A41-AF6F-072E5DEAF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1167785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96521" y="250226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WHY</a:t>
            </a: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 A BRAND?</a:t>
            </a:r>
            <a:endParaRPr lang="en-US" sz="3200" b="1" dirty="0">
              <a:solidFill>
                <a:srgbClr val="242452"/>
              </a:solidFill>
              <a:latin typeface="Helvetica" pitchFamily="2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3458" y="1794012"/>
            <a:ext cx="894683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A strong brand creates, maintains, or extends:</a:t>
            </a:r>
            <a:b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600" b="1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900"/>
              </a:spcBef>
              <a:buClr>
                <a:srgbClr val="606060"/>
              </a:buClr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strong sense of purpose, of identity and of expectation </a:t>
            </a:r>
            <a:br>
              <a:rPr lang="en-US" sz="24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with the public</a:t>
            </a:r>
          </a:p>
          <a:p>
            <a:pPr marL="457200" indent="-457200">
              <a:spcBef>
                <a:spcPts val="900"/>
              </a:spcBef>
              <a:buClr>
                <a:srgbClr val="606060"/>
              </a:buClr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 emotional </a:t>
            </a:r>
            <a:r>
              <a:rPr lang="ja-JP" altLang="en-US" sz="2400" dirty="0"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altLang="ja-JP" sz="2400" dirty="0">
                <a:latin typeface="Helvetica" charset="0"/>
                <a:ea typeface="Helvetica" charset="0"/>
                <a:cs typeface="Helvetica" charset="0"/>
              </a:rPr>
              <a:t>bank account</a:t>
            </a:r>
            <a:r>
              <a:rPr lang="ja-JP" altLang="en-US" sz="2400" dirty="0">
                <a:latin typeface="Helvetica" charset="0"/>
                <a:ea typeface="Helvetica" charset="0"/>
                <a:cs typeface="Helvetica" charset="0"/>
              </a:rPr>
              <a:t>”</a:t>
            </a:r>
            <a:endParaRPr lang="en-US" altLang="ja-JP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900"/>
              </a:spcBef>
              <a:buClr>
                <a:srgbClr val="606060"/>
              </a:buClr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leadership position in the battle for students and funding</a:t>
            </a:r>
          </a:p>
          <a:p>
            <a:pPr marL="457200" indent="-457200">
              <a:spcBef>
                <a:spcPts val="900"/>
              </a:spcBef>
              <a:buClr>
                <a:srgbClr val="606060"/>
              </a:buClr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desire for others to experience your brand</a:t>
            </a:r>
          </a:p>
          <a:p>
            <a:pPr marL="457200" indent="-457200">
              <a:spcBef>
                <a:spcPts val="900"/>
              </a:spcBef>
              <a:buClr>
                <a:srgbClr val="606060"/>
              </a:buClr>
              <a:buFont typeface="Arial"/>
              <a:buChar char="•"/>
            </a:pP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900"/>
              </a:spcBef>
              <a:buClr>
                <a:srgbClr val="606060"/>
              </a:buClr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020C4-3630-F748-AE0F-F95218165B5B}"/>
              </a:ext>
            </a:extLst>
          </p:cNvPr>
          <p:cNvSpPr txBox="1"/>
          <p:nvPr/>
        </p:nvSpPr>
        <p:spPr>
          <a:xfrm>
            <a:off x="1482437" y="629529"/>
            <a:ext cx="50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EMPLOYERS (Business &amp; Industry)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16726-8924-7544-B680-964071AA1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8" b="10443"/>
          <a:stretch/>
        </p:blipFill>
        <p:spPr>
          <a:xfrm>
            <a:off x="1688499" y="1030311"/>
            <a:ext cx="9105188" cy="48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3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3E961-4C6D-B845-B8D8-21038F06D93E}"/>
              </a:ext>
            </a:extLst>
          </p:cNvPr>
          <p:cNvSpPr txBox="1"/>
          <p:nvPr/>
        </p:nvSpPr>
        <p:spPr>
          <a:xfrm>
            <a:off x="1458686" y="673025"/>
            <a:ext cx="603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INTERNAL (Faculty, Staff, Leadership)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AD921-FA54-CD42-AAF3-2535C63F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24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BAD04-F0B7-1B4E-A013-77172D150619}"/>
              </a:ext>
            </a:extLst>
          </p:cNvPr>
          <p:cNvSpPr txBox="1"/>
          <p:nvPr/>
        </p:nvSpPr>
        <p:spPr>
          <a:xfrm>
            <a:off x="1458686" y="673025"/>
            <a:ext cx="603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SPANISH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A3D2C-1078-3A41-BB95-7C0A4045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5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05F7D-317C-4448-9486-CA53BDAC1577}"/>
              </a:ext>
            </a:extLst>
          </p:cNvPr>
          <p:cNvSpPr txBox="1"/>
          <p:nvPr/>
        </p:nvSpPr>
        <p:spPr>
          <a:xfrm>
            <a:off x="1458686" y="673025"/>
            <a:ext cx="603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E49F0-2CAE-BA48-9006-E345D346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6" b="7449"/>
          <a:stretch/>
        </p:blipFill>
        <p:spPr>
          <a:xfrm>
            <a:off x="1458686" y="1102806"/>
            <a:ext cx="8780018" cy="49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19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05F7D-317C-4448-9486-CA53BDAC1577}"/>
              </a:ext>
            </a:extLst>
          </p:cNvPr>
          <p:cNvSpPr txBox="1"/>
          <p:nvPr/>
        </p:nvSpPr>
        <p:spPr>
          <a:xfrm>
            <a:off x="1458686" y="673025"/>
            <a:ext cx="603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COMMUNITY (WEB)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D792C-83D7-134A-8E2B-2FEE15E2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06" y="1270565"/>
            <a:ext cx="1239544" cy="4648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86559-0B73-B441-A9FA-A3DE8E6A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896" y="2908550"/>
            <a:ext cx="3612365" cy="3010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B2465-E654-1444-AF19-CA47E0DCF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237" y="1481408"/>
            <a:ext cx="7245684" cy="8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47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SAMPLE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05F7D-317C-4448-9486-CA53BDAC1577}"/>
              </a:ext>
            </a:extLst>
          </p:cNvPr>
          <p:cNvSpPr txBox="1"/>
          <p:nvPr/>
        </p:nvSpPr>
        <p:spPr>
          <a:xfrm>
            <a:off x="1458686" y="673025"/>
            <a:ext cx="603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Verdana"/>
                <a:cs typeface="Verdana"/>
              </a:rPr>
              <a:t>COMMUNITY (WEB)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658A64-0494-F44E-A109-C7EEE123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14399"/>
            <a:ext cx="7723674" cy="51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4010" y="1649681"/>
            <a:ext cx="8687323" cy="267765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28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Experience</a:t>
            </a:r>
            <a:r>
              <a:rPr lang="en-US" sz="28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 _______”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STC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(Student Life)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Bigger Paychecks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(General)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IT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(IT-related fields)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Innovation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(STEM-related fields)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Experience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Life in 3D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(Advanced Manufacturing)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261FE-4742-8A4C-A9E4-E18BC9825755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045538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809207F-EBE7-014D-9E93-4037029C0976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5E293-9CE6-2746-A704-6F71F25A4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6" b="10920"/>
          <a:stretch/>
        </p:blipFill>
        <p:spPr>
          <a:xfrm>
            <a:off x="2023256" y="1105258"/>
            <a:ext cx="8985190" cy="4675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B2DE6-F037-5246-B497-7B9172A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43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809207F-EBE7-014D-9E93-4037029C0976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5E293-9CE6-2746-A704-6F71F25A4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6" b="10920"/>
          <a:stretch/>
        </p:blipFill>
        <p:spPr>
          <a:xfrm>
            <a:off x="2023256" y="1105258"/>
            <a:ext cx="8985190" cy="46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0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809207F-EBE7-014D-9E93-4037029C0976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5E293-9CE6-2746-A704-6F71F25A4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6" b="10920"/>
          <a:stretch/>
        </p:blipFill>
        <p:spPr>
          <a:xfrm>
            <a:off x="2023256" y="1105258"/>
            <a:ext cx="8985190" cy="4675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B51A1-9483-FC47-B9F3-A9434F723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" y="1003300"/>
            <a:ext cx="10350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3916284" y="2701834"/>
            <a:ext cx="7555782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PART TWO: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PROCESS</a:t>
            </a:r>
          </a:p>
          <a:p>
            <a:pPr algn="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23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809207F-EBE7-014D-9E93-4037029C0976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863A0-09B4-9841-B310-F0F0789B5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36" b="9887"/>
          <a:stretch/>
        </p:blipFill>
        <p:spPr>
          <a:xfrm>
            <a:off x="2097226" y="1032367"/>
            <a:ext cx="8811492" cy="47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97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185" y="2514600"/>
            <a:ext cx="10073640" cy="140037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5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25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Experience Exceptional</a:t>
            </a:r>
            <a:r>
              <a:rPr lang="en-US" sz="25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” is endlessly </a:t>
            </a:r>
            <a:r>
              <a:rPr lang="en-US" sz="25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flexible</a:t>
            </a:r>
            <a:r>
              <a:rPr lang="en-US" sz="25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25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customizable</a:t>
            </a:r>
            <a:r>
              <a:rPr lang="en-US" sz="25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2000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following represent just a few ideas for post-launch campaigns advancing the “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Experience Exceptional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” brand.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5124091" y="248801"/>
            <a:ext cx="6739173" cy="63400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FLEXIBLE</a:t>
            </a: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 AND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CUSTOMIZABLE</a:t>
            </a:r>
          </a:p>
        </p:txBody>
      </p:sp>
    </p:spTree>
    <p:extLst>
      <p:ext uri="{BB962C8B-B14F-4D97-AF65-F5344CB8AC3E}">
        <p14:creationId xmlns:p14="http://schemas.microsoft.com/office/powerpoint/2010/main" val="2800360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276" y="1614055"/>
            <a:ext cx="11073490" cy="34163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000" dirty="0">
              <a:solidFill>
                <a:srgbClr val="C2531A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6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 ”_______</a:t>
            </a:r>
            <a: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Exceptional</a:t>
            </a:r>
            <a:r>
              <a:rPr lang="en-US" sz="26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 ______” or “______ </a:t>
            </a:r>
            <a: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an Exceptional </a:t>
            </a:r>
            <a:r>
              <a:rPr lang="en-US" sz="26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______”</a:t>
            </a:r>
          </a:p>
          <a:p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Build an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Secure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Career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Live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 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Discover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Gain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Do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Exceptional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Work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261FE-4742-8A4C-A9E4-E18BC9825755}"/>
              </a:ext>
            </a:extLst>
          </p:cNvPr>
          <p:cNvSpPr>
            <a:spLocks/>
          </p:cNvSpPr>
          <p:nvPr/>
        </p:nvSpPr>
        <p:spPr bwMode="auto">
          <a:xfrm>
            <a:off x="3705101" y="248920"/>
            <a:ext cx="8175911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ADDITIONAL 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12123448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2145" y="1602180"/>
            <a:ext cx="8106890" cy="307776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For Prospective Students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 am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ready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to meet my career’s unique challenges.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 am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fast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focused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, and unfailingly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confident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in my skills.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 am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experience-tested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workforce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ready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, and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recession-proof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pPr algn="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I am </a:t>
            </a: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Exceptional.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16AD9F-B87A-6C40-ACD7-56272D6314E5}"/>
              </a:ext>
            </a:extLst>
          </p:cNvPr>
          <p:cNvSpPr/>
          <p:nvPr/>
        </p:nvSpPr>
        <p:spPr>
          <a:xfrm>
            <a:off x="8155817" y="216126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31C4E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3200" b="1" dirty="0">
                <a:solidFill>
                  <a:srgbClr val="131C4E"/>
                </a:solidFill>
                <a:latin typeface="Helvetica" charset="0"/>
                <a:ea typeface="Helvetica" charset="0"/>
                <a:cs typeface="Helvetica" charset="0"/>
              </a:rPr>
              <a:t>I am Exceptional”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4FA04-D4F4-6140-83EF-7AD0D6963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3" t="41464" r="5377" b="44617"/>
          <a:stretch/>
        </p:blipFill>
        <p:spPr>
          <a:xfrm>
            <a:off x="1800783" y="4679942"/>
            <a:ext cx="8450007" cy="17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81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5684" y="3063241"/>
            <a:ext cx="8687323" cy="95410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36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36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The STC Experience</a:t>
            </a:r>
            <a:r>
              <a:rPr lang="en-US" sz="36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261FE-4742-8A4C-A9E4-E18BC9825755}"/>
              </a:ext>
            </a:extLst>
          </p:cNvPr>
          <p:cNvSpPr>
            <a:spLocks/>
          </p:cNvSpPr>
          <p:nvPr/>
        </p:nvSpPr>
        <p:spPr bwMode="auto">
          <a:xfrm>
            <a:off x="6644640" y="248920"/>
            <a:ext cx="5236372" cy="8563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CAMPAIGN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323116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>
            <a:spLocks/>
          </p:cNvSpPr>
          <p:nvPr/>
        </p:nvSpPr>
        <p:spPr bwMode="auto">
          <a:xfrm>
            <a:off x="3185160" y="2758440"/>
            <a:ext cx="6161484" cy="18237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WHAT’S</a:t>
            </a:r>
            <a:r>
              <a:rPr lang="en-US" sz="40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 NEXT…</a:t>
            </a:r>
          </a:p>
        </p:txBody>
      </p:sp>
    </p:spTree>
    <p:extLst>
      <p:ext uri="{BB962C8B-B14F-4D97-AF65-F5344CB8AC3E}">
        <p14:creationId xmlns:p14="http://schemas.microsoft.com/office/powerpoint/2010/main" val="2201324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8097520" y="248920"/>
            <a:ext cx="3793652" cy="6553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NEXT </a:t>
            </a:r>
            <a:r>
              <a:rPr lang="en-US" sz="34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STEPS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74520" y="1846995"/>
            <a:ext cx="9235439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Finalize the Graphical Treatment for brand statement</a:t>
            </a:r>
          </a:p>
          <a:p>
            <a:pPr marL="457200" indent="-457200">
              <a:buAutoNum type="arabicPeriod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Finalize the campaign treatment with graphical framework, photography and message algorithm</a:t>
            </a:r>
          </a:p>
          <a:p>
            <a:pPr marL="457200" indent="-457200">
              <a:buAutoNum type="arabicPeriod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Prepare for the community rollout</a:t>
            </a:r>
            <a:br>
              <a:rPr lang="en-US" sz="2400" dirty="0">
                <a:latin typeface="Helvetica" charset="0"/>
                <a:ea typeface="Helvetica" charset="0"/>
                <a:cs typeface="Helvetica" charset="0"/>
              </a:rPr>
            </a:b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Make it happen!</a:t>
            </a:r>
          </a:p>
          <a:p>
            <a:pPr marL="457200" indent="-457200">
              <a:buAutoNum type="arabicPeriod"/>
            </a:pPr>
            <a:endParaRPr lang="en-US" sz="25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DA876C2-A94E-C543-B945-0F3C95652225}"/>
              </a:ext>
            </a:extLst>
          </p:cNvPr>
          <p:cNvSpPr>
            <a:spLocks/>
          </p:cNvSpPr>
          <p:nvPr/>
        </p:nvSpPr>
        <p:spPr bwMode="auto">
          <a:xfrm>
            <a:off x="8400422" y="248696"/>
            <a:ext cx="3455128" cy="6657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192AF-EEFA-4D4A-B343-767BA7FCD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3" t="41464" r="5377" b="44617"/>
          <a:stretch/>
        </p:blipFill>
        <p:spPr>
          <a:xfrm>
            <a:off x="858885" y="2309376"/>
            <a:ext cx="10731806" cy="22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186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5792" y="5987846"/>
            <a:ext cx="30251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2yearexperts.com</a:t>
            </a:r>
          </a:p>
        </p:txBody>
      </p:sp>
    </p:spTree>
    <p:extLst>
      <p:ext uri="{BB962C8B-B14F-4D97-AF65-F5344CB8AC3E}">
        <p14:creationId xmlns:p14="http://schemas.microsoft.com/office/powerpoint/2010/main" val="62745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59278" y="250566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RESEARCH </a:t>
            </a:r>
            <a:r>
              <a:rPr lang="en-US" sz="32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GOALS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0120" y="1767840"/>
            <a:ext cx="108356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Uncover a brand for South Texas College that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differentiates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it from competitors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Position South Texas College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as a leader in higher education</a:t>
            </a:r>
            <a:br>
              <a:rPr lang="en-US" sz="2200" dirty="0">
                <a:latin typeface="Helvetica" charset="0"/>
                <a:ea typeface="Helvetica" charset="0"/>
                <a:cs typeface="Helvetica" charset="0"/>
              </a:rPr>
            </a:b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Uncover a brand that </a:t>
            </a:r>
            <a:r>
              <a:rPr lang="en-US" sz="2200" b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unifies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all of your programs and services under a single umbrella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Define a campaign approach and language </a:t>
            </a:r>
            <a:r>
              <a:rPr lang="en-US" sz="2200" b="1" i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that represents</a:t>
            </a:r>
            <a:r>
              <a:rPr lang="en-US" sz="2200" i="1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what South Texas College is to all audiences: students, lifelong learners, parents, the community, and business, as well as graduates, faculty and staff</a:t>
            </a:r>
          </a:p>
          <a:p>
            <a:pPr algn="l"/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4332303" y="246356"/>
            <a:ext cx="7555782" cy="762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BRAND </a:t>
            </a:r>
            <a:r>
              <a:rPr lang="en-US" sz="3200" b="1" dirty="0">
                <a:solidFill>
                  <a:srgbClr val="242452"/>
                </a:solidFill>
                <a:latin typeface="Helvetica" pitchFamily="2" charset="0"/>
                <a:ea typeface="Verdana" charset="0"/>
                <a:cs typeface="Verdana" charset="0"/>
                <a:sym typeface="Verdana" charset="0"/>
              </a:rPr>
              <a:t>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E5C4C-D2F2-794F-88F6-06EB373D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19" y="884851"/>
            <a:ext cx="8556020" cy="54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/>
          </p:cNvSpPr>
          <p:nvPr/>
        </p:nvSpPr>
        <p:spPr bwMode="auto">
          <a:xfrm>
            <a:off x="686579" y="2846645"/>
            <a:ext cx="10724225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400" dirty="0">
                <a:solidFill>
                  <a:srgbClr val="C2531A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PHASE 1: </a:t>
            </a:r>
            <a:r>
              <a:rPr lang="en-US" sz="3400" b="1" dirty="0">
                <a:solidFill>
                  <a:srgbClr val="242452"/>
                </a:solidFill>
                <a:latin typeface="Helvetica" charset="0"/>
                <a:ea typeface="Helvetica" charset="0"/>
                <a:cs typeface="Helvetica" charset="0"/>
                <a:sym typeface="Verdana" charset="0"/>
              </a:rPr>
              <a:t>QUALITATIVE </a:t>
            </a:r>
          </a:p>
          <a:p>
            <a:pPr algn="r">
              <a:defRPr/>
            </a:pPr>
            <a:endParaRPr lang="en-US" sz="3400" b="1" dirty="0">
              <a:solidFill>
                <a:srgbClr val="242452"/>
              </a:solidFill>
              <a:latin typeface="Helvetica" charset="0"/>
              <a:ea typeface="Helvetica" charset="0"/>
              <a:cs typeface="Helvetica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3033</TotalTime>
  <Words>1444</Words>
  <Application>Microsoft Macintosh PowerPoint</Application>
  <PresentationFormat>Widescreen</PresentationFormat>
  <Paragraphs>516</Paragraphs>
  <Slides>68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ヒラギノ角ゴ Pro W3</vt:lpstr>
      <vt:lpstr>ヒラギノ角ゴ ProN W3</vt:lpstr>
      <vt:lpstr>Arial</vt:lpstr>
      <vt:lpstr>Calibri</vt:lpstr>
      <vt:lpstr>Calibri Light</vt:lpstr>
      <vt:lpstr>Helvetica</vt:lpstr>
      <vt:lpstr>Helvetica Neue</vt:lpstr>
      <vt:lpstr>Verdana</vt:lpstr>
      <vt:lpstr>Wingdings</vt:lpstr>
      <vt:lpstr>Office Theme</vt:lpstr>
      <vt:lpstr>South Texas College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Oakland Community College Brand</dc:title>
  <dc:creator>Pam Cox-Otto</dc:creator>
  <cp:lastModifiedBy>Alejandra Navarro</cp:lastModifiedBy>
  <cp:revision>222</cp:revision>
  <cp:lastPrinted>2019-01-28T16:02:27Z</cp:lastPrinted>
  <dcterms:created xsi:type="dcterms:W3CDTF">2018-04-11T15:48:24Z</dcterms:created>
  <dcterms:modified xsi:type="dcterms:W3CDTF">2019-01-29T22:41:38Z</dcterms:modified>
</cp:coreProperties>
</file>